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8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9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1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2.xml" ContentType="application/vnd.openxmlformats-officedocument.presentationml.notesSlide+xml"/>
  <Override PartName="/ppt/tags/tag69.xml" ContentType="application/vnd.openxmlformats-officedocument.presentationml.tags+xml"/>
  <Override PartName="/ppt/notesSlides/notesSlide13.xml" ContentType="application/vnd.openxmlformats-officedocument.presentationml.notesSlide+xml"/>
  <Override PartName="/ppt/tags/tag70.xml" ContentType="application/vnd.openxmlformats-officedocument.presentationml.tags+xml"/>
  <Override PartName="/ppt/notesSlides/notesSlide14.xml" ContentType="application/vnd.openxmlformats-officedocument.presentationml.notesSlide+xml"/>
  <Override PartName="/ppt/tags/tag71.xml" ContentType="application/vnd.openxmlformats-officedocument.presentationml.tags+xml"/>
  <Override PartName="/ppt/notesSlides/notesSlide15.xml" ContentType="application/vnd.openxmlformats-officedocument.presentationml.notesSlide+xml"/>
  <Override PartName="/ppt/tags/tag72.xml" ContentType="application/vnd.openxmlformats-officedocument.presentationml.tags+xml"/>
  <Override PartName="/ppt/notesSlides/notesSlide16.xml" ContentType="application/vnd.openxmlformats-officedocument.presentationml.notesSlide+xml"/>
  <Override PartName="/ppt/tags/tag7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78" r:id="rId5"/>
  </p:sldMasterIdLst>
  <p:notesMasterIdLst>
    <p:notesMasterId r:id="rId23"/>
  </p:notesMasterIdLst>
  <p:sldIdLst>
    <p:sldId id="268" r:id="rId6"/>
    <p:sldId id="259" r:id="rId7"/>
    <p:sldId id="269" r:id="rId8"/>
    <p:sldId id="270" r:id="rId9"/>
    <p:sldId id="261" r:id="rId10"/>
    <p:sldId id="262" r:id="rId11"/>
    <p:sldId id="263" r:id="rId12"/>
    <p:sldId id="264" r:id="rId13"/>
    <p:sldId id="265" r:id="rId14"/>
    <p:sldId id="258" r:id="rId15"/>
    <p:sldId id="271" r:id="rId16"/>
    <p:sldId id="272" r:id="rId17"/>
    <p:sldId id="273" r:id="rId18"/>
    <p:sldId id="276" r:id="rId19"/>
    <p:sldId id="274" r:id="rId20"/>
    <p:sldId id="278" r:id="rId21"/>
    <p:sldId id="279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853" autoAdjust="0"/>
  </p:normalViewPr>
  <p:slideViewPr>
    <p:cSldViewPr>
      <p:cViewPr>
        <p:scale>
          <a:sx n="66" d="100"/>
          <a:sy n="66" d="100"/>
        </p:scale>
        <p:origin x="-2938" y="-3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BA2AA-1010-405A-993B-BA28EAC99198}" type="datetimeFigureOut">
              <a:rPr lang="en-CA" smtClean="0"/>
              <a:t>2017-05-04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59AE3-7577-4B67-92A3-5730B5DA4C6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3502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5034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1081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8608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2274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6595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6595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818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3BA31-C37B-4433-9FA3-BD5C2558D9E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7436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63BA31-C37B-4433-9FA3-BD5C2558D9E4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7436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6412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0400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5523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5640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7792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1305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1538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59AE3-7577-4B67-92A3-5730B5DA4C6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110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319016"/>
            <a:ext cx="7272808" cy="132600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717032"/>
            <a:ext cx="6656784" cy="720080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/>
          </a:p>
        </p:txBody>
      </p:sp>
      <p:pic>
        <p:nvPicPr>
          <p:cNvPr id="7" name="Picture 6" descr="Saskatchewan_Polytechni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7545" y="548680"/>
            <a:ext cx="2263145" cy="1167234"/>
          </a:xfrm>
          <a:prstGeom prst="rect">
            <a:avLst/>
          </a:prstGeom>
        </p:spPr>
      </p:pic>
      <p:pic>
        <p:nvPicPr>
          <p:cNvPr id="9" name="Picture 8" descr="Sask_Poly_GraphicElement_4_4C.png"/>
          <p:cNvPicPr>
            <a:picLocks noChangeAspect="1"/>
          </p:cNvPicPr>
          <p:nvPr userDrawn="1"/>
        </p:nvPicPr>
        <p:blipFill>
          <a:blip r:embed="rId3" cstate="print"/>
          <a:srcRect b="25010"/>
          <a:stretch>
            <a:fillRect/>
          </a:stretch>
        </p:blipFill>
        <p:spPr>
          <a:xfrm>
            <a:off x="0" y="4400960"/>
            <a:ext cx="9144000" cy="24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58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05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773832"/>
            <a:ext cx="7797552" cy="1143000"/>
          </a:xfrm>
        </p:spPr>
        <p:txBody>
          <a:bodyPr lIns="0" tIns="0" rIns="0" bIns="0" anchor="t" anchorCtr="0">
            <a:noAutofit/>
          </a:bodyPr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896" y="1772817"/>
            <a:ext cx="7797552" cy="3960440"/>
          </a:xfrm>
        </p:spPr>
        <p:txBody>
          <a:bodyPr lIns="0" tIns="0" rIns="0" bIns="0" numCol="1" spcCol="54000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764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051720" y="2132856"/>
            <a:ext cx="7092280" cy="47251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7" y="2564904"/>
            <a:ext cx="6048673" cy="720079"/>
          </a:xfrm>
        </p:spPr>
        <p:txBody>
          <a:bodyPr anchor="t"/>
          <a:lstStyle>
            <a:lvl1pPr algn="l">
              <a:defRPr sz="4000" b="1" cap="none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3767" y="3429000"/>
            <a:ext cx="6010945" cy="9779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Saskatchewan_Polytechnic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7545" y="548680"/>
            <a:ext cx="2263145" cy="1167234"/>
          </a:xfrm>
          <a:prstGeom prst="rect">
            <a:avLst/>
          </a:prstGeom>
        </p:spPr>
      </p:pic>
      <p:pic>
        <p:nvPicPr>
          <p:cNvPr id="11" name="Picture 10" descr="Sask_Poly_GraphicElement_4_4C.png"/>
          <p:cNvPicPr>
            <a:picLocks noChangeAspect="1"/>
          </p:cNvPicPr>
          <p:nvPr userDrawn="1"/>
        </p:nvPicPr>
        <p:blipFill>
          <a:blip r:embed="rId3" cstate="print"/>
          <a:srcRect t="25883" r="2478" b="43100"/>
          <a:stretch>
            <a:fillRect/>
          </a:stretch>
        </p:blipFill>
        <p:spPr>
          <a:xfrm>
            <a:off x="683568" y="4869160"/>
            <a:ext cx="8460432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4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00" y="774000"/>
            <a:ext cx="7859216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6400" y="1600200"/>
            <a:ext cx="37620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456" y="1600200"/>
            <a:ext cx="37620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328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90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askatchewan_Polytechni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2262187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2319016"/>
            <a:ext cx="7272808" cy="1326008"/>
          </a:xfrm>
        </p:spPr>
        <p:txBody>
          <a:bodyPr>
            <a:noAutofit/>
          </a:bodyPr>
          <a:lstStyle>
            <a:lvl1pPr algn="l"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717032"/>
            <a:ext cx="6656784" cy="720080"/>
          </a:xfr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5588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773832"/>
            <a:ext cx="7797552" cy="1143000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896" y="1772817"/>
            <a:ext cx="7797552" cy="3960440"/>
          </a:xfrm>
        </p:spPr>
        <p:txBody>
          <a:bodyPr lIns="0" tIns="0" rIns="0" bIns="0" numCol="2" spcCol="54000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1640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051050" y="2133600"/>
            <a:ext cx="7092950" cy="4724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</a:endParaRPr>
          </a:p>
        </p:txBody>
      </p:sp>
      <p:pic>
        <p:nvPicPr>
          <p:cNvPr id="5" name="Picture 8" descr="Saskatchewan_Polytechni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2262187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7" y="2564904"/>
            <a:ext cx="6048673" cy="720079"/>
          </a:xfrm>
        </p:spPr>
        <p:txBody>
          <a:bodyPr/>
          <a:lstStyle>
            <a:lvl1pPr algn="l">
              <a:defRPr sz="4000" b="1" cap="none" baseline="0"/>
            </a:lvl1pPr>
          </a:lstStyle>
          <a:p>
            <a:r>
              <a:rPr lang="en-US" dirty="0" smtClean="0"/>
              <a:t>Click to edit Master title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3767" y="3429000"/>
            <a:ext cx="6010945" cy="9779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671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00" y="774000"/>
            <a:ext cx="78592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6400" y="1600200"/>
            <a:ext cx="376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456" y="1600200"/>
            <a:ext cx="376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4888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584" y="1600200"/>
            <a:ext cx="785921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pic>
        <p:nvPicPr>
          <p:cNvPr id="7" name="Picture 6" descr="Footer-21.png"/>
          <p:cNvPicPr>
            <a:picLocks noChangeAspect="1"/>
          </p:cNvPicPr>
          <p:nvPr/>
        </p:nvPicPr>
        <p:blipFill>
          <a:blip r:embed="rId7" cstate="print"/>
          <a:srcRect t="86749" r="37398"/>
          <a:stretch>
            <a:fillRect/>
          </a:stretch>
        </p:blipFill>
        <p:spPr>
          <a:xfrm>
            <a:off x="714" y="5949280"/>
            <a:ext cx="5723414" cy="908720"/>
          </a:xfrm>
          <a:prstGeom prst="rect">
            <a:avLst/>
          </a:prstGeom>
        </p:spPr>
      </p:pic>
      <p:pic>
        <p:nvPicPr>
          <p:cNvPr id="10" name="Picture 9" descr="Sask_Poly_GraphicElement_4_4C.png"/>
          <p:cNvPicPr>
            <a:picLocks noChangeAspect="1"/>
          </p:cNvPicPr>
          <p:nvPr/>
        </p:nvPicPr>
        <p:blipFill>
          <a:blip r:embed="rId8" cstate="print"/>
          <a:srcRect t="25941" r="4595" b="43647"/>
          <a:stretch>
            <a:fillRect/>
          </a:stretch>
        </p:blipFill>
        <p:spPr>
          <a:xfrm>
            <a:off x="1619672" y="5085184"/>
            <a:ext cx="7524328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0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73228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27088" y="274638"/>
            <a:ext cx="78597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088" y="1600200"/>
            <a:ext cx="78597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pic>
        <p:nvPicPr>
          <p:cNvPr id="5124" name="Picture 6" descr="Footer-2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49" r="37398"/>
          <a:stretch>
            <a:fillRect/>
          </a:stretch>
        </p:blipFill>
        <p:spPr bwMode="auto">
          <a:xfrm>
            <a:off x="0" y="5949950"/>
            <a:ext cx="57245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67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73228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73228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73228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73228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73228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73228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73228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73228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73228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64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10.xml"/><Relationship Id="rId5" Type="http://schemas.openxmlformats.org/officeDocument/2006/relationships/audio" Target="../media/media10.wav"/><Relationship Id="rId10" Type="http://schemas.openxmlformats.org/officeDocument/2006/relationships/image" Target="../media/image5.png"/><Relationship Id="rId4" Type="http://schemas.microsoft.com/office/2007/relationships/media" Target="../media/media10.wav"/><Relationship Id="rId9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1.wav"/><Relationship Id="rId7" Type="http://schemas.openxmlformats.org/officeDocument/2006/relationships/image" Target="../media/image19.emf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2.wav"/><Relationship Id="rId7" Type="http://schemas.openxmlformats.org/officeDocument/2006/relationships/image" Target="../media/image20.emf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5.png"/><Relationship Id="rId2" Type="http://schemas.microsoft.com/office/2007/relationships/media" Target="../media/media13.wav"/><Relationship Id="rId1" Type="http://schemas.openxmlformats.org/officeDocument/2006/relationships/tags" Target="../tags/tag69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14.m4a"/><Relationship Id="rId7" Type="http://schemas.openxmlformats.org/officeDocument/2006/relationships/image" Target="../media/image22.wmf"/><Relationship Id="rId2" Type="http://schemas.openxmlformats.org/officeDocument/2006/relationships/audio" Target="NULL" TargetMode="External"/><Relationship Id="rId1" Type="http://schemas.openxmlformats.org/officeDocument/2006/relationships/tags" Target="../tags/tag70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1.xml"/><Relationship Id="rId4" Type="http://schemas.openxmlformats.org/officeDocument/2006/relationships/hyperlink" Target="https://www.youtube.com/watch?v=rywuzkm8nm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av"/><Relationship Id="rId7" Type="http://schemas.openxmlformats.org/officeDocument/2006/relationships/image" Target="../media/image6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8.emf"/><Relationship Id="rId3" Type="http://schemas.microsoft.com/office/2007/relationships/media" Target="../media/media3.wav"/><Relationship Id="rId7" Type="http://schemas.openxmlformats.org/officeDocument/2006/relationships/tags" Target="../tags/tag9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audio" Target="../media/media3.wav"/><Relationship Id="rId9" Type="http://schemas.openxmlformats.org/officeDocument/2006/relationships/tags" Target="../tags/tag11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5.png"/><Relationship Id="rId3" Type="http://schemas.microsoft.com/office/2007/relationships/media" Target="../media/media4.wav"/><Relationship Id="rId7" Type="http://schemas.openxmlformats.org/officeDocument/2006/relationships/tags" Target="../tags/tag17.xml"/><Relationship Id="rId12" Type="http://schemas.openxmlformats.org/officeDocument/2006/relationships/image" Target="../media/image9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15.xml"/><Relationship Id="rId10" Type="http://schemas.openxmlformats.org/officeDocument/2006/relationships/slideLayout" Target="../slideLayouts/slideLayout10.xml"/><Relationship Id="rId4" Type="http://schemas.openxmlformats.org/officeDocument/2006/relationships/audio" Target="../media/media4.wav"/><Relationship Id="rId9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10.emf"/><Relationship Id="rId3" Type="http://schemas.microsoft.com/office/2007/relationships/media" Target="../media/media5.wav"/><Relationship Id="rId7" Type="http://schemas.openxmlformats.org/officeDocument/2006/relationships/tags" Target="../tags/tag24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3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22.xml"/><Relationship Id="rId10" Type="http://schemas.openxmlformats.org/officeDocument/2006/relationships/tags" Target="../tags/tag27.xml"/><Relationship Id="rId4" Type="http://schemas.openxmlformats.org/officeDocument/2006/relationships/audio" Target="../media/media5.wav"/><Relationship Id="rId9" Type="http://schemas.openxmlformats.org/officeDocument/2006/relationships/tags" Target="../tags/tag26.xml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notesSlide" Target="../notesSlides/notesSlide6.xml"/><Relationship Id="rId3" Type="http://schemas.microsoft.com/office/2007/relationships/media" Target="../media/media6.wav"/><Relationship Id="rId7" Type="http://schemas.openxmlformats.org/officeDocument/2006/relationships/tags" Target="../tags/tag32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29.xml"/><Relationship Id="rId16" Type="http://schemas.openxmlformats.org/officeDocument/2006/relationships/image" Target="../media/image12.emf"/><Relationship Id="rId1" Type="http://schemas.openxmlformats.org/officeDocument/2006/relationships/tags" Target="../tags/tag28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image" Target="../media/image5.png"/><Relationship Id="rId10" Type="http://schemas.openxmlformats.org/officeDocument/2006/relationships/tags" Target="../tags/tag35.xml"/><Relationship Id="rId4" Type="http://schemas.openxmlformats.org/officeDocument/2006/relationships/audio" Target="../media/media6.wav"/><Relationship Id="rId9" Type="http://schemas.openxmlformats.org/officeDocument/2006/relationships/tags" Target="../tags/tag34.xml"/><Relationship Id="rId1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notesSlide" Target="../notesSlides/notesSlide7.xml"/><Relationship Id="rId3" Type="http://schemas.openxmlformats.org/officeDocument/2006/relationships/tags" Target="../tags/tag39.xml"/><Relationship Id="rId7" Type="http://schemas.openxmlformats.org/officeDocument/2006/relationships/tags" Target="../tags/tag41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38.xml"/><Relationship Id="rId16" Type="http://schemas.openxmlformats.org/officeDocument/2006/relationships/image" Target="../media/image5.png"/><Relationship Id="rId1" Type="http://schemas.openxmlformats.org/officeDocument/2006/relationships/tags" Target="../tags/tag37.xml"/><Relationship Id="rId6" Type="http://schemas.openxmlformats.org/officeDocument/2006/relationships/tags" Target="../tags/tag40.xml"/><Relationship Id="rId11" Type="http://schemas.openxmlformats.org/officeDocument/2006/relationships/tags" Target="../tags/tag45.xml"/><Relationship Id="rId5" Type="http://schemas.openxmlformats.org/officeDocument/2006/relationships/audio" Target="../media/media7.wav"/><Relationship Id="rId15" Type="http://schemas.openxmlformats.org/officeDocument/2006/relationships/image" Target="../media/image14.emf"/><Relationship Id="rId10" Type="http://schemas.openxmlformats.org/officeDocument/2006/relationships/tags" Target="../tags/tag44.xml"/><Relationship Id="rId4" Type="http://schemas.microsoft.com/office/2007/relationships/media" Target="../media/media7.wav"/><Relationship Id="rId9" Type="http://schemas.openxmlformats.org/officeDocument/2006/relationships/tags" Target="../tags/tag43.xml"/><Relationship Id="rId1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notesSlide" Target="../notesSlides/notesSlide8.xml"/><Relationship Id="rId3" Type="http://schemas.microsoft.com/office/2007/relationships/media" Target="../media/media8.wav"/><Relationship Id="rId7" Type="http://schemas.openxmlformats.org/officeDocument/2006/relationships/tags" Target="../tags/tag50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47.xml"/><Relationship Id="rId16" Type="http://schemas.openxmlformats.org/officeDocument/2006/relationships/image" Target="../media/image16.emf"/><Relationship Id="rId1" Type="http://schemas.openxmlformats.org/officeDocument/2006/relationships/tags" Target="../tags/tag46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image" Target="../media/image5.png"/><Relationship Id="rId10" Type="http://schemas.openxmlformats.org/officeDocument/2006/relationships/tags" Target="../tags/tag53.xml"/><Relationship Id="rId4" Type="http://schemas.openxmlformats.org/officeDocument/2006/relationships/audio" Target="../media/media8.wav"/><Relationship Id="rId9" Type="http://schemas.openxmlformats.org/officeDocument/2006/relationships/tags" Target="../tags/tag52.xml"/><Relationship Id="rId1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3" Type="http://schemas.openxmlformats.org/officeDocument/2006/relationships/audio" Target="../media/media9.wav"/><Relationship Id="rId7" Type="http://schemas.openxmlformats.org/officeDocument/2006/relationships/tags" Target="../tags/tag59.xml"/><Relationship Id="rId12" Type="http://schemas.openxmlformats.org/officeDocument/2006/relationships/image" Target="../media/image5.png"/><Relationship Id="rId2" Type="http://schemas.microsoft.com/office/2007/relationships/media" Target="../media/media9.wav"/><Relationship Id="rId1" Type="http://schemas.openxmlformats.org/officeDocument/2006/relationships/tags" Target="../tags/tag55.xml"/><Relationship Id="rId6" Type="http://schemas.openxmlformats.org/officeDocument/2006/relationships/tags" Target="../tags/tag58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57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56.xml"/><Relationship Id="rId9" Type="http://schemas.openxmlformats.org/officeDocument/2006/relationships/tags" Target="../tags/tag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Introduction to SNAPPS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Prompting better student case presentations</a:t>
            </a:r>
            <a:endParaRPr lang="en-CA" dirty="0"/>
          </a:p>
        </p:txBody>
      </p:sp>
      <p:pic>
        <p:nvPicPr>
          <p:cNvPr id="5" name="Slide 1 - Introduction to SNAPPS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093296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6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229200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PRACTICING THE APPROACH</a:t>
            </a:r>
            <a:endParaRPr lang="en-CA" dirty="0"/>
          </a:p>
        </p:txBody>
      </p:sp>
      <p:pic>
        <p:nvPicPr>
          <p:cNvPr id="3" name="Fe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16" y="908720"/>
            <a:ext cx="3429000" cy="3397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Mal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7624" y="1196752"/>
            <a:ext cx="1160171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Slide 10 - Practicing the Approach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72734" y="5877272"/>
            <a:ext cx="487363" cy="487363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299813" y="302244"/>
            <a:ext cx="1587603" cy="2046636"/>
          </a:xfrm>
          <a:prstGeom prst="wedgeEllipseCallout">
            <a:avLst>
              <a:gd name="adj1" fmla="val -112617"/>
              <a:gd name="adj2" fmla="val 1774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own this process</a:t>
            </a:r>
            <a:endParaRPr lang="en-C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48877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229200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The Student’s Role</a:t>
            </a:r>
            <a:endParaRPr lang="en-CA" dirty="0"/>
          </a:p>
        </p:txBody>
      </p:sp>
      <p:pic>
        <p:nvPicPr>
          <p:cNvPr id="4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20024"/>
            <a:ext cx="1428906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Slide 11 - Student Ro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5949280"/>
            <a:ext cx="487363" cy="487363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580112" y="616570"/>
            <a:ext cx="2863627" cy="2297116"/>
          </a:xfrm>
          <a:prstGeom prst="wedgeEllipseCallout">
            <a:avLst>
              <a:gd name="adj1" fmla="val -115948"/>
              <a:gd name="adj2" fmla="val 879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critical role to play and I need to take responsibility for my learning</a:t>
            </a:r>
            <a:endParaRPr lang="en-C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774884"/>
      </p:ext>
    </p:extLst>
  </p:cSld>
  <p:clrMapOvr>
    <a:masterClrMapping/>
  </p:clrMapOvr>
  <p:transition spd="slow" advClick="0" advTm="5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229200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The Preceptor’s Role</a:t>
            </a:r>
            <a:endParaRPr lang="en-CA" dirty="0"/>
          </a:p>
        </p:txBody>
      </p:sp>
      <p:pic>
        <p:nvPicPr>
          <p:cNvPr id="3" name="Fe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68760"/>
            <a:ext cx="899764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Slide 12 - Preceptor Ro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2734" y="5949280"/>
            <a:ext cx="487363" cy="487363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076056" y="616570"/>
            <a:ext cx="3484041" cy="2366690"/>
          </a:xfrm>
          <a:prstGeom prst="wedgeEllipseCallout">
            <a:avLst>
              <a:gd name="adj1" fmla="val -100978"/>
              <a:gd name="adj2" fmla="val 9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 have a critical &amp; challenging role to play ...  I need to listen and ask rather than providing solutions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563888" y="415791"/>
            <a:ext cx="3686236" cy="1395250"/>
          </a:xfrm>
          <a:prstGeom prst="cloudCallout">
            <a:avLst>
              <a:gd name="adj1" fmla="val -58199"/>
              <a:gd name="adj2" fmla="val 306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my role???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4067944" y="3284984"/>
            <a:ext cx="4104456" cy="1800200"/>
          </a:xfrm>
          <a:prstGeom prst="wedgeEllipseCallout">
            <a:avLst>
              <a:gd name="adj1" fmla="val -78624"/>
              <a:gd name="adj2" fmla="val -1177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Onus is on the student to learn, assimilate, and discuss possible patient management solutions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8115417"/>
      </p:ext>
    </p:extLst>
  </p:cSld>
  <p:clrMapOvr>
    <a:masterClrMapping/>
  </p:clrMapOvr>
  <p:transition spd="slow" advClick="0" advTm="7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4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4" grpId="1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66407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2348880"/>
            <a:ext cx="6912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2800" dirty="0" smtClean="0"/>
              <a:t>efficient, effective exchanges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2800" dirty="0" smtClean="0"/>
              <a:t>students drive the exchange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2800" dirty="0" smtClean="0"/>
              <a:t>students take responsibility for their own learning</a:t>
            </a:r>
          </a:p>
          <a:p>
            <a:endParaRPr lang="en-CA" sz="2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2800" b="1" dirty="0" smtClean="0"/>
              <a:t>preceptors listen, respond and question</a:t>
            </a:r>
          </a:p>
        </p:txBody>
      </p:sp>
      <p:pic>
        <p:nvPicPr>
          <p:cNvPr id="2" name="Slide 13 - SNAPP Features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594928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591173"/>
      </p:ext>
    </p:extLst>
  </p:cSld>
  <p:clrMapOvr>
    <a:masterClrMapping/>
  </p:clrMapOvr>
  <p:transition spd="slow" advClick="0" advTm="3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1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66407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Program Files (x86)\Microsoft Office\MEDIA\CAGCAT10\j0212957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33727" y="4725144"/>
            <a:ext cx="1532957" cy="114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2780928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A renewed approach to drive better student case presentations …</a:t>
            </a:r>
            <a:endParaRPr lang="en-CA" sz="3600" dirty="0"/>
          </a:p>
        </p:txBody>
      </p:sp>
      <p:pic>
        <p:nvPicPr>
          <p:cNvPr id="2" name="s14_Recording_2017-02-07-12243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00" end="574.95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0392" y="602128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131684"/>
      </p:ext>
    </p:extLst>
  </p:cSld>
  <p:clrMapOvr>
    <a:masterClrMapping/>
  </p:clrMapOvr>
  <p:transition spd="slow" advClick="0" advTm="1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2014 -0.19329 C -0.81059 -0.18264 -0.80226 -0.16343 -0.79028 -0.15857 C -0.78142 -0.14885 -0.77361 -0.13635 -0.76458 -0.12663 C -0.76094 -0.11852 -0.7566 -0.11621 -0.75174 -0.11135 C -0.74809 -0.10764 -0.74427 -0.10394 -0.74063 -0.10024 C -0.73854 -0.09815 -0.73316 -0.09028 -0.73038 -0.08913 C -0.72622 -0.0875 -0.72031 -0.08612 -0.71667 -0.08218 C -0.71215 -0.07732 -0.7066 -0.0757 -0.70208 -0.07107 C -0.69844 -0.06737 -0.69705 -0.06436 -0.69271 -0.06274 C -0.67969 -0.04862 -0.66945 -0.04746 -0.6533 -0.04607 C -0.64861 -0.04352 -0.64479 -0.04283 -0.63976 -0.0419 C -0.63281 -0.0382 -0.6309 -0.0375 -0.62344 -0.03635 C -0.60972 -0.02894 -0.59549 -0.0257 -0.58142 -0.02246 C -0.56441 -0.02338 -0.54931 -0.02362 -0.53264 -0.02107 C -0.525 -0.0169 -0.51667 -0.01644 -0.50868 -0.01551 C -0.5033 -0.01389 -0.4974 -0.01297 -0.49236 -0.00996 C -0.48715 -0.00672 -0.48368 -0.0044 -0.47795 -0.00301 C -0.46927 0.00162 -0.47639 -0.00186 -0.4684 0.00115 C -0.46615 0.00208 -0.46389 0.003 -0.46163 0.00393 C -0.46042 0.00439 -0.45816 0.00532 -0.45816 0.00555 C -0.45417 0.00486 -0.45017 0.00462 -0.44618 0.00393 C -0.44045 0.003 -0.43438 -0.00139 -0.42917 -0.0044 C -0.42587 -0.00602 -0.41823 -0.00764 -0.41458 -0.00857 C -0.40417 -0.01413 -0.38264 -0.01227 -0.37431 -0.01274 C -0.36667 -0.01459 -0.35903 -0.01899 -0.35104 -0.01968 C -0.34167 -0.02038 -0.33229 -0.02061 -0.32292 -0.02107 C -0.3184 -0.02292 -0.31372 -0.02593 -0.3092 -0.02663 C -0.30104 -0.02778 -0.28438 -0.0294 -0.28438 -0.02917 C -0.27639 -0.03195 -0.26806 -0.03149 -0.26042 -0.03635 C -0.25851 -0.04561 -0.25417 -0.05209 -0.25104 -0.05996 C -0.24792 -0.09051 -0.25243 -0.11436 -0.26042 -0.14051 C -0.26372 -0.16783 -0.27726 -0.17547 -0.29201 -0.18357 C -0.30122 -0.18843 -0.30729 -0.19445 -0.31701 -0.19607 C -0.33004 -0.19422 -0.34392 -0.19098 -0.35556 -0.1794 C -0.36042 -0.17454 -0.36285 -0.16644 -0.36667 -0.15996 C -0.37274 -0.14862 -0.37604 -0.1419 -0.38108 -0.1294 C -0.38229 -0.12176 -0.38299 -0.1132 -0.38455 -0.10579 C -0.38195 -0.08288 -0.3809 -0.07431 -0.37431 -0.05301 C -0.37049 -0.04121 -0.37465 -0.04468 -0.37083 -0.03635 C -0.35955 -0.01088 -0.33108 0.00023 -0.31267 0.00393 C -0.29774 0.01087 -0.28195 0.01458 -0.26632 0.01643 C -0.24965 0.01412 -0.23472 0.00925 -0.21771 0.0081 C -0.19653 0.00462 -0.17639 -0.00371 -0.15504 -0.00579 C -0.14965 -0.00788 -0.14427 -0.00788 -0.13889 -0.00996 C -0.10486 -0.00857 -0.07274 -0.00139 -0.03872 -0.00024 C -0.02847 -0.0007 -0.01823 -0.00163 -0.00781 -0.00163 C -0.00521 -0.00163 1.11111E-6 -0.00024 1.11111E-6 4.81481E-6 " pathEditMode="relative" rAng="0" ptsTypes="ffffffffffffffffffffffffffffffffffffffffffffffA">
                                      <p:cBhvr>
                                        <p:cTn id="6" dur="2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7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759" y="1412776"/>
            <a:ext cx="6264696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 smtClean="0"/>
              <a:t>References:</a:t>
            </a:r>
          </a:p>
          <a:p>
            <a:endParaRPr lang="en-CA" sz="1050" b="1" dirty="0" smtClean="0"/>
          </a:p>
          <a:p>
            <a:pPr marL="342900" indent="-342900">
              <a:buAutoNum type="arabicPeriod"/>
            </a:pPr>
            <a:r>
              <a:rPr lang="en-CA" dirty="0" err="1" smtClean="0"/>
              <a:t>Neher</a:t>
            </a:r>
            <a:r>
              <a:rPr lang="en-CA" dirty="0" smtClean="0"/>
              <a:t> </a:t>
            </a:r>
            <a:r>
              <a:rPr lang="en-CA" dirty="0"/>
              <a:t>J et al.  A five “micro-skills” model of clinical teaching. </a:t>
            </a:r>
            <a:r>
              <a:rPr lang="en-CA" i="1" dirty="0"/>
              <a:t>Journal of American Board of Family Practice</a:t>
            </a:r>
            <a:r>
              <a:rPr lang="en-CA" dirty="0"/>
              <a:t>. 1992; 5(4): </a:t>
            </a:r>
            <a:r>
              <a:rPr lang="en-CA" dirty="0" smtClean="0"/>
              <a:t>419-24</a:t>
            </a:r>
          </a:p>
          <a:p>
            <a:pPr marL="342900" indent="-342900">
              <a:buAutoNum type="arabicPeriod"/>
            </a:pPr>
            <a:r>
              <a:rPr lang="en-CA" dirty="0" err="1" smtClean="0"/>
              <a:t>Neher</a:t>
            </a:r>
            <a:r>
              <a:rPr lang="en-CA" dirty="0" smtClean="0"/>
              <a:t>, J &amp; Stevens, N. The One-minute Preceptor: Shaping the Teaching Conversation.  </a:t>
            </a:r>
            <a:r>
              <a:rPr lang="en-CA" i="1" dirty="0" smtClean="0"/>
              <a:t>Family Medicine. </a:t>
            </a:r>
            <a:r>
              <a:rPr lang="en-CA" dirty="0" smtClean="0"/>
              <a:t>2003; 35(6)391-393</a:t>
            </a:r>
          </a:p>
          <a:p>
            <a:pPr marL="342900" indent="-342900">
              <a:buAutoNum type="arabicPeriod"/>
            </a:pPr>
            <a:r>
              <a:rPr lang="en-CA" dirty="0" smtClean="0"/>
              <a:t>RPAP Alberta. </a:t>
            </a:r>
            <a:r>
              <a:rPr lang="en-CA" i="1" dirty="0" smtClean="0"/>
              <a:t>SNAPPS </a:t>
            </a:r>
            <a:r>
              <a:rPr lang="en-CA" i="1" dirty="0"/>
              <a:t>introduction</a:t>
            </a:r>
            <a:r>
              <a:rPr lang="en-CA" dirty="0"/>
              <a:t>. YouTube video. </a:t>
            </a:r>
            <a:r>
              <a:rPr lang="en-CA" dirty="0" smtClean="0"/>
              <a:t>2012; </a:t>
            </a:r>
            <a:r>
              <a:rPr lang="en-CA" dirty="0">
                <a:hlinkClick r:id="rId4"/>
              </a:rPr>
              <a:t>https://www.youtube.com/watch?v=rywuzkm8nmY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53836"/>
      </p:ext>
    </p:extLst>
  </p:cSld>
  <p:clrMapOvr>
    <a:masterClrMapping/>
  </p:clrMapOvr>
  <p:transition advClick="0" advTm="5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691" y="2011681"/>
            <a:ext cx="7429499" cy="34527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Tell me and I forget.</a:t>
            </a:r>
            <a:br>
              <a:rPr lang="en-US" dirty="0" smtClean="0"/>
            </a:br>
            <a:r>
              <a:rPr lang="en-US" dirty="0" smtClean="0"/>
              <a:t>Teach me and I remember.</a:t>
            </a:r>
            <a:br>
              <a:rPr lang="en-US" dirty="0" smtClean="0"/>
            </a:br>
            <a:r>
              <a:rPr lang="en-US" dirty="0" smtClean="0"/>
              <a:t>Involve me and I learn.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44008" y="5225158"/>
            <a:ext cx="33880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Benjamin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Franklin</a:t>
            </a:r>
          </a:p>
          <a:p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CA" sz="900" dirty="0" smtClean="0">
                <a:solidFill>
                  <a:schemeClr val="accent4">
                    <a:lumMod val="75000"/>
                  </a:schemeClr>
                </a:solidFill>
              </a:rPr>
              <a:t>www.brainyquote.com/quotes/authors/b/benjamin_franklin.html</a:t>
            </a:r>
            <a:endParaRPr lang="en-CA" sz="9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5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691" y="2011681"/>
            <a:ext cx="7429499" cy="3452773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31640" y="1124744"/>
            <a:ext cx="6480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This slide presentation was produced by </a:t>
            </a:r>
            <a:br>
              <a:rPr lang="en-CA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CA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Saskatchewan Polytechnic in association with health science professionals across the province.</a:t>
            </a:r>
          </a:p>
          <a:p>
            <a:pPr algn="ctr"/>
            <a:endParaRPr lang="en-CA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CA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Funding was provided </a:t>
            </a:r>
            <a:r>
              <a:rPr lang="en-CA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by the Saskatchewan Ministry of Health via </a:t>
            </a:r>
            <a:r>
              <a:rPr lang="en-CA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Clinical </a:t>
            </a:r>
            <a:r>
              <a:rPr lang="en-CA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Learning and </a:t>
            </a:r>
            <a:r>
              <a:rPr lang="en-CA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Interprofessional</a:t>
            </a:r>
            <a:r>
              <a:rPr lang="en-CA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Practice Unit (CLIPP), Saskatchewan Academic Health Sciences Network (SAHSN</a:t>
            </a:r>
            <a:r>
              <a:rPr lang="en-CA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).</a:t>
            </a:r>
            <a:endParaRPr lang="en-CA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80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5229200"/>
            <a:ext cx="7416824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 smtClean="0"/>
              <a:t>SNAPPS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980728"/>
            <a:ext cx="7344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What is it?</a:t>
            </a:r>
          </a:p>
          <a:p>
            <a:endParaRPr lang="en-CA" sz="3600" dirty="0"/>
          </a:p>
          <a:p>
            <a:r>
              <a:rPr lang="en-CA" sz="3600" dirty="0" smtClean="0"/>
              <a:t>Why use it?</a:t>
            </a:r>
          </a:p>
          <a:p>
            <a:endParaRPr lang="en-CA" sz="3600" dirty="0"/>
          </a:p>
          <a:p>
            <a:r>
              <a:rPr lang="en-CA" sz="3600" dirty="0" smtClean="0"/>
              <a:t>Will it take longer?</a:t>
            </a:r>
            <a:endParaRPr lang="en-CA" sz="3600" dirty="0"/>
          </a:p>
        </p:txBody>
      </p:sp>
      <p:pic>
        <p:nvPicPr>
          <p:cNvPr id="6" name="Fe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16" y="1268760"/>
            <a:ext cx="3429000" cy="3412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Slide 2 - Slide 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9053" y="5805264"/>
            <a:ext cx="487363" cy="487363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419872" y="260648"/>
            <a:ext cx="2304256" cy="1728192"/>
          </a:xfrm>
          <a:prstGeom prst="cloudCallout">
            <a:avLst>
              <a:gd name="adj1" fmla="val 63824"/>
              <a:gd name="adj2" fmla="val 214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this will work!</a:t>
            </a:r>
            <a:endParaRPr lang="en-CA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8584743"/>
      </p:ext>
    </p:extLst>
  </p:cSld>
  <p:clrMapOvr>
    <a:masterClrMapping/>
  </p:clrMapOvr>
  <p:transition spd="slow" advClick="0" advTm="4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51720" y="616570"/>
            <a:ext cx="717654" cy="5692231"/>
            <a:chOff x="803256" y="703905"/>
            <a:chExt cx="717654" cy="5692231"/>
          </a:xfrm>
        </p:grpSpPr>
        <p:sp>
          <p:nvSpPr>
            <p:cNvPr id="6" name="Rectangle 5"/>
            <p:cNvSpPr/>
            <p:nvPr>
              <p:custDataLst>
                <p:tags r:id="rId5"/>
              </p:custDataLst>
            </p:nvPr>
          </p:nvSpPr>
          <p:spPr>
            <a:xfrm>
              <a:off x="836106" y="703905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7" name="Rectangle 6"/>
            <p:cNvSpPr/>
            <p:nvPr>
              <p:custDataLst>
                <p:tags r:id="rId6"/>
              </p:custDataLst>
            </p:nvPr>
          </p:nvSpPr>
          <p:spPr>
            <a:xfrm>
              <a:off x="803256" y="161602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8" name="Rectangle 7"/>
            <p:cNvSpPr/>
            <p:nvPr>
              <p:custDataLst>
                <p:tags r:id="rId7"/>
              </p:custDataLst>
            </p:nvPr>
          </p:nvSpPr>
          <p:spPr>
            <a:xfrm>
              <a:off x="836106" y="253935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9" name="Rectangle 8"/>
            <p:cNvSpPr/>
            <p:nvPr>
              <p:custDataLst>
                <p:tags r:id="rId8"/>
              </p:custDataLst>
            </p:nvPr>
          </p:nvSpPr>
          <p:spPr>
            <a:xfrm>
              <a:off x="855342" y="355666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0" name="Rectangle 9"/>
            <p:cNvSpPr/>
            <p:nvPr>
              <p:custDataLst>
                <p:tags r:id="rId9"/>
              </p:custDataLst>
            </p:nvPr>
          </p:nvSpPr>
          <p:spPr>
            <a:xfrm>
              <a:off x="841728" y="447999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1" name="Rectangle 10"/>
            <p:cNvSpPr/>
            <p:nvPr>
              <p:custDataLst>
                <p:tags r:id="rId10"/>
              </p:custDataLst>
            </p:nvPr>
          </p:nvSpPr>
          <p:spPr>
            <a:xfrm>
              <a:off x="836106" y="5472806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59832" y="836712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/>
              <a:t>Summarize</a:t>
            </a:r>
            <a:endParaRPr lang="en-CA" sz="3600" dirty="0"/>
          </a:p>
        </p:txBody>
      </p:sp>
      <p:pic>
        <p:nvPicPr>
          <p:cNvPr id="12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52021"/>
            <a:ext cx="1428906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Slide 3 - Summariz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56376" y="5821438"/>
            <a:ext cx="487363" cy="487363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204636" y="616570"/>
            <a:ext cx="2239103" cy="2297116"/>
          </a:xfrm>
          <a:prstGeom prst="wedgeEllipseCallout">
            <a:avLst>
              <a:gd name="adj1" fmla="val -90645"/>
              <a:gd name="adj2" fmla="val 5192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 need to provide only </a:t>
            </a:r>
            <a:r>
              <a:rPr lang="en-CA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points </a:t>
            </a:r>
            <a:r>
              <a:rPr lang="en-C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history &amp; physical</a:t>
            </a:r>
            <a:endParaRPr lang="en-C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523725"/>
      </p:ext>
    </p:extLst>
  </p:cSld>
  <p:clrMapOvr>
    <a:masterClrMapping/>
  </p:clrMapOvr>
  <p:transition spd="slow" advClick="0" advTm="4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4569" y="683910"/>
            <a:ext cx="64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CA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1720" y="1486504"/>
            <a:ext cx="717654" cy="4780110"/>
            <a:chOff x="803256" y="1616026"/>
            <a:chExt cx="717654" cy="4780110"/>
          </a:xfrm>
        </p:grpSpPr>
        <p:sp>
          <p:nvSpPr>
            <p:cNvPr id="5" name="Rectangle 4"/>
            <p:cNvSpPr/>
            <p:nvPr>
              <p:custDataLst>
                <p:tags r:id="rId5"/>
              </p:custDataLst>
            </p:nvPr>
          </p:nvSpPr>
          <p:spPr>
            <a:xfrm>
              <a:off x="803256" y="161602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6" name="Rectangle 5"/>
            <p:cNvSpPr/>
            <p:nvPr>
              <p:custDataLst>
                <p:tags r:id="rId6"/>
              </p:custDataLst>
            </p:nvPr>
          </p:nvSpPr>
          <p:spPr>
            <a:xfrm>
              <a:off x="836106" y="253935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7" name="Rectangle 6"/>
            <p:cNvSpPr/>
            <p:nvPr>
              <p:custDataLst>
                <p:tags r:id="rId7"/>
              </p:custDataLst>
            </p:nvPr>
          </p:nvSpPr>
          <p:spPr>
            <a:xfrm>
              <a:off x="855342" y="355666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8" name="Rectangle 7"/>
            <p:cNvSpPr/>
            <p:nvPr>
              <p:custDataLst>
                <p:tags r:id="rId8"/>
              </p:custDataLst>
            </p:nvPr>
          </p:nvSpPr>
          <p:spPr>
            <a:xfrm>
              <a:off x="841728" y="447999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9" name="Rectangle 8"/>
            <p:cNvSpPr/>
            <p:nvPr>
              <p:custDataLst>
                <p:tags r:id="rId9"/>
              </p:custDataLst>
            </p:nvPr>
          </p:nvSpPr>
          <p:spPr>
            <a:xfrm>
              <a:off x="836106" y="5472806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131840" y="1625003"/>
            <a:ext cx="3691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Narrow</a:t>
            </a:r>
            <a:endParaRPr lang="en-CA" sz="3600" dirty="0"/>
          </a:p>
        </p:txBody>
      </p:sp>
      <p:pic>
        <p:nvPicPr>
          <p:cNvPr id="2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081" y="2271334"/>
            <a:ext cx="1375162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Slide 4 - Narrow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40352" y="5779251"/>
            <a:ext cx="487363" cy="487363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6204636" y="616570"/>
            <a:ext cx="2239103" cy="2297116"/>
          </a:xfrm>
          <a:prstGeom prst="wedgeEllipseCallout">
            <a:avLst>
              <a:gd name="adj1" fmla="val -75671"/>
              <a:gd name="adj2" fmla="val 3865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tough … what is the primary presenting concern?</a:t>
            </a:r>
            <a:endParaRPr lang="en-C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197469"/>
      </p:ext>
    </p:extLst>
  </p:cSld>
  <p:clrMapOvr>
    <a:masterClrMapping/>
  </p:clrMapOvr>
  <p:transition spd="slow" advClick="0" advTm="2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51720" y="616570"/>
            <a:ext cx="717654" cy="5692231"/>
            <a:chOff x="803256" y="703905"/>
            <a:chExt cx="717654" cy="5692231"/>
          </a:xfrm>
        </p:grpSpPr>
        <p:sp>
          <p:nvSpPr>
            <p:cNvPr id="4" name="Rectangle 3"/>
            <p:cNvSpPr/>
            <p:nvPr>
              <p:custDataLst>
                <p:tags r:id="rId5"/>
              </p:custDataLst>
            </p:nvPr>
          </p:nvSpPr>
          <p:spPr>
            <a:xfrm>
              <a:off x="836106" y="703905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5" name="Rectangle 4"/>
            <p:cNvSpPr/>
            <p:nvPr>
              <p:custDataLst>
                <p:tags r:id="rId6"/>
              </p:custDataLst>
            </p:nvPr>
          </p:nvSpPr>
          <p:spPr>
            <a:xfrm>
              <a:off x="803256" y="161602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6" name="Rectangle 5"/>
            <p:cNvSpPr/>
            <p:nvPr>
              <p:custDataLst>
                <p:tags r:id="rId7"/>
              </p:custDataLst>
            </p:nvPr>
          </p:nvSpPr>
          <p:spPr>
            <a:xfrm>
              <a:off x="836106" y="253935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7" name="Rectangle 6"/>
            <p:cNvSpPr/>
            <p:nvPr>
              <p:custDataLst>
                <p:tags r:id="rId8"/>
              </p:custDataLst>
            </p:nvPr>
          </p:nvSpPr>
          <p:spPr>
            <a:xfrm>
              <a:off x="855342" y="355666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8" name="Rectangle 7"/>
            <p:cNvSpPr/>
            <p:nvPr>
              <p:custDataLst>
                <p:tags r:id="rId9"/>
              </p:custDataLst>
            </p:nvPr>
          </p:nvSpPr>
          <p:spPr>
            <a:xfrm>
              <a:off x="841728" y="447999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9" name="Rectangle 8"/>
            <p:cNvSpPr/>
            <p:nvPr>
              <p:custDataLst>
                <p:tags r:id="rId10"/>
              </p:custDataLst>
            </p:nvPr>
          </p:nvSpPr>
          <p:spPr>
            <a:xfrm>
              <a:off x="836106" y="5472806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203847" y="2590520"/>
            <a:ext cx="4224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Analyze</a:t>
            </a:r>
            <a:endParaRPr lang="en-CA" sz="3600" dirty="0"/>
          </a:p>
        </p:txBody>
      </p:sp>
      <p:pic>
        <p:nvPicPr>
          <p:cNvPr id="3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819" y="1886994"/>
            <a:ext cx="1375162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Slide 5 - Analyz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84368" y="5840786"/>
            <a:ext cx="487363" cy="487363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3707904" y="616569"/>
            <a:ext cx="2239103" cy="1973951"/>
          </a:xfrm>
          <a:prstGeom prst="wedgeEllipseCallout">
            <a:avLst>
              <a:gd name="adj1" fmla="val 88361"/>
              <a:gd name="adj2" fmla="val 3565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to </a:t>
            </a:r>
            <a:r>
              <a:rPr lang="en-CA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 out</a:t>
            </a:r>
            <a:r>
              <a:rPr lang="en-C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some of my solutions</a:t>
            </a:r>
            <a:endParaRPr lang="en-C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9725019"/>
      </p:ext>
    </p:extLst>
  </p:cSld>
  <p:clrMapOvr>
    <a:masterClrMapping/>
  </p:clrMapOvr>
  <p:transition spd="slow" advClick="0" advTm="3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23728" y="548680"/>
            <a:ext cx="717654" cy="5692231"/>
            <a:chOff x="803256" y="703905"/>
            <a:chExt cx="717654" cy="5692231"/>
          </a:xfrm>
        </p:grpSpPr>
        <p:sp>
          <p:nvSpPr>
            <p:cNvPr id="4" name="Rectangle 3"/>
            <p:cNvSpPr/>
            <p:nvPr>
              <p:custDataLst>
                <p:tags r:id="rId6"/>
              </p:custDataLst>
            </p:nvPr>
          </p:nvSpPr>
          <p:spPr>
            <a:xfrm>
              <a:off x="836106" y="703905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5" name="Rectangle 4"/>
            <p:cNvSpPr/>
            <p:nvPr>
              <p:custDataLst>
                <p:tags r:id="rId7"/>
              </p:custDataLst>
            </p:nvPr>
          </p:nvSpPr>
          <p:spPr>
            <a:xfrm>
              <a:off x="803256" y="161602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6" name="Rectangle 5"/>
            <p:cNvSpPr/>
            <p:nvPr>
              <p:custDataLst>
                <p:tags r:id="rId8"/>
              </p:custDataLst>
            </p:nvPr>
          </p:nvSpPr>
          <p:spPr>
            <a:xfrm>
              <a:off x="836106" y="253935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7" name="Rectangle 6"/>
            <p:cNvSpPr/>
            <p:nvPr>
              <p:custDataLst>
                <p:tags r:id="rId9"/>
              </p:custDataLst>
            </p:nvPr>
          </p:nvSpPr>
          <p:spPr>
            <a:xfrm>
              <a:off x="855342" y="355666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8" name="Rectangle 7"/>
            <p:cNvSpPr/>
            <p:nvPr>
              <p:custDataLst>
                <p:tags r:id="rId10"/>
              </p:custDataLst>
            </p:nvPr>
          </p:nvSpPr>
          <p:spPr>
            <a:xfrm>
              <a:off x="841728" y="447999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9" name="Rectangle 8"/>
            <p:cNvSpPr/>
            <p:nvPr>
              <p:custDataLst>
                <p:tags r:id="rId11"/>
              </p:custDataLst>
            </p:nvPr>
          </p:nvSpPr>
          <p:spPr>
            <a:xfrm>
              <a:off x="836106" y="5472806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03848" y="3539943"/>
            <a:ext cx="414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  <a:endParaRPr lang="en-CA" sz="3600" dirty="0"/>
          </a:p>
        </p:txBody>
      </p:sp>
      <p:pic>
        <p:nvPicPr>
          <p:cNvPr id="10" name="Femal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77" y="1686944"/>
            <a:ext cx="1412328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Slide 6 - Prob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84368" y="5753846"/>
            <a:ext cx="487363" cy="48736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956601" y="865704"/>
            <a:ext cx="1944215" cy="1783856"/>
          </a:xfrm>
          <a:prstGeom prst="wedgeEllipseCallout">
            <a:avLst>
              <a:gd name="adj1" fmla="val 70810"/>
              <a:gd name="adj2" fmla="val 4594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chance to ask for ideas</a:t>
            </a:r>
            <a:endParaRPr lang="en-C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4832910" y="215440"/>
            <a:ext cx="3051458" cy="1589810"/>
          </a:xfrm>
          <a:prstGeom prst="wedgeEllipseCallout">
            <a:avLst>
              <a:gd name="adj1" fmla="val 21347"/>
              <a:gd name="adj2" fmla="val 549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accent1">
                    <a:lumMod val="50000"/>
                  </a:schemeClr>
                </a:solidFill>
              </a:rPr>
              <a:t>I should answer questions &amp; provide other  ideas, if something is missing</a:t>
            </a:r>
            <a:endParaRPr lang="en-CA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Mal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048" y="2148608"/>
            <a:ext cx="1257893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949051"/>
      </p:ext>
    </p:extLst>
  </p:cSld>
  <p:clrMapOvr>
    <a:masterClrMapping/>
  </p:clrMapOvr>
  <p:transition spd="slow" advClick="0" advTm="4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41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  <p:bldLst>
      <p:bldP spid="14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39752" y="616570"/>
            <a:ext cx="717654" cy="5692231"/>
            <a:chOff x="803256" y="703905"/>
            <a:chExt cx="717654" cy="5692231"/>
          </a:xfrm>
        </p:grpSpPr>
        <p:sp>
          <p:nvSpPr>
            <p:cNvPr id="4" name="Rectangle 3"/>
            <p:cNvSpPr/>
            <p:nvPr>
              <p:custDataLst>
                <p:tags r:id="rId6"/>
              </p:custDataLst>
            </p:nvPr>
          </p:nvSpPr>
          <p:spPr>
            <a:xfrm>
              <a:off x="836106" y="703905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5" name="Rectangle 4"/>
            <p:cNvSpPr/>
            <p:nvPr>
              <p:custDataLst>
                <p:tags r:id="rId7"/>
              </p:custDataLst>
            </p:nvPr>
          </p:nvSpPr>
          <p:spPr>
            <a:xfrm>
              <a:off x="803256" y="161602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6" name="Rectangle 5"/>
            <p:cNvSpPr/>
            <p:nvPr>
              <p:custDataLst>
                <p:tags r:id="rId8"/>
              </p:custDataLst>
            </p:nvPr>
          </p:nvSpPr>
          <p:spPr>
            <a:xfrm>
              <a:off x="836106" y="253935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7" name="Rectangle 6"/>
            <p:cNvSpPr/>
            <p:nvPr>
              <p:custDataLst>
                <p:tags r:id="rId9"/>
              </p:custDataLst>
            </p:nvPr>
          </p:nvSpPr>
          <p:spPr>
            <a:xfrm>
              <a:off x="855342" y="355666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8" name="Rectangle 7"/>
            <p:cNvSpPr/>
            <p:nvPr>
              <p:custDataLst>
                <p:tags r:id="rId10"/>
              </p:custDataLst>
            </p:nvPr>
          </p:nvSpPr>
          <p:spPr>
            <a:xfrm>
              <a:off x="841728" y="447999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9" name="Rectangle 8"/>
            <p:cNvSpPr/>
            <p:nvPr>
              <p:custDataLst>
                <p:tags r:id="rId11"/>
              </p:custDataLst>
            </p:nvPr>
          </p:nvSpPr>
          <p:spPr>
            <a:xfrm>
              <a:off x="836106" y="5472806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268613" y="4531163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Plan Management</a:t>
            </a:r>
            <a:endParaRPr lang="en-CA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5936" y="1068715"/>
            <a:ext cx="142773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Femal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737521"/>
            <a:ext cx="99097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Slide 7 - Plan Management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56041" y="5847136"/>
            <a:ext cx="487363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19872" y="5385471"/>
            <a:ext cx="4464496" cy="89255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CA" sz="2000" b="1" dirty="0" smtClean="0"/>
              <a:t>The student provides a reasonable plan.</a:t>
            </a:r>
          </a:p>
          <a:p>
            <a:endParaRPr lang="en-CA" sz="1200" b="1" dirty="0" smtClean="0"/>
          </a:p>
          <a:p>
            <a:r>
              <a:rPr lang="en-CA" sz="2000" b="1" dirty="0" smtClean="0"/>
              <a:t>The preceptor confirms that plan.</a:t>
            </a:r>
            <a:endParaRPr lang="en-CA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6773944"/>
      </p:ext>
    </p:extLst>
  </p:cSld>
  <p:clrMapOvr>
    <a:masterClrMapping/>
  </p:clrMapOvr>
  <p:transition spd="slow" advClick="0" advTm="2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1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6" y="5523970"/>
            <a:ext cx="5328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Self-directed Learning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67744" y="616570"/>
            <a:ext cx="717654" cy="5692231"/>
            <a:chOff x="803256" y="703905"/>
            <a:chExt cx="717654" cy="5692231"/>
          </a:xfrm>
        </p:grpSpPr>
        <p:sp>
          <p:nvSpPr>
            <p:cNvPr id="4" name="Rectangle 3"/>
            <p:cNvSpPr/>
            <p:nvPr>
              <p:custDataLst>
                <p:tags r:id="rId6"/>
              </p:custDataLst>
            </p:nvPr>
          </p:nvSpPr>
          <p:spPr>
            <a:xfrm>
              <a:off x="836106" y="703905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5" name="Rectangle 4"/>
            <p:cNvSpPr/>
            <p:nvPr>
              <p:custDataLst>
                <p:tags r:id="rId7"/>
              </p:custDataLst>
            </p:nvPr>
          </p:nvSpPr>
          <p:spPr>
            <a:xfrm>
              <a:off x="803256" y="161602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6" name="Rectangle 5"/>
            <p:cNvSpPr/>
            <p:nvPr>
              <p:custDataLst>
                <p:tags r:id="rId8"/>
              </p:custDataLst>
            </p:nvPr>
          </p:nvSpPr>
          <p:spPr>
            <a:xfrm>
              <a:off x="836106" y="253935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7" name="Rectangle 6"/>
            <p:cNvSpPr/>
            <p:nvPr>
              <p:custDataLst>
                <p:tags r:id="rId9"/>
              </p:custDataLst>
            </p:nvPr>
          </p:nvSpPr>
          <p:spPr>
            <a:xfrm>
              <a:off x="855342" y="355666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8" name="Rectangle 7"/>
            <p:cNvSpPr/>
            <p:nvPr>
              <p:custDataLst>
                <p:tags r:id="rId10"/>
              </p:custDataLst>
            </p:nvPr>
          </p:nvSpPr>
          <p:spPr>
            <a:xfrm>
              <a:off x="841728" y="447999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9" name="Rectangle 8"/>
            <p:cNvSpPr/>
            <p:nvPr>
              <p:custDataLst>
                <p:tags r:id="rId11"/>
              </p:custDataLst>
            </p:nvPr>
          </p:nvSpPr>
          <p:spPr>
            <a:xfrm>
              <a:off x="836106" y="5472806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pic>
        <p:nvPicPr>
          <p:cNvPr id="10" name="Mal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99" y="1539900"/>
            <a:ext cx="1259237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Slide 8 - Self-directed Learnin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63111" y="5821438"/>
            <a:ext cx="487363" cy="487363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5724128" y="443114"/>
            <a:ext cx="3168352" cy="2811286"/>
          </a:xfrm>
          <a:prstGeom prst="wedgeEllipseCallout">
            <a:avLst>
              <a:gd name="adj1" fmla="val -80913"/>
              <a:gd name="adj2" fmla="val 933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need to determine what I need to learn, as well as how and when I will commit to doing it</a:t>
            </a:r>
            <a:endParaRPr lang="en-C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Femal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25329"/>
            <a:ext cx="1183732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12983"/>
      </p:ext>
    </p:extLst>
  </p:cSld>
  <p:clrMapOvr>
    <a:masterClrMapping/>
  </p:clrMapOvr>
  <p:transition spd="slow" advClick="0" advTm="2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7330" y="5589240"/>
            <a:ext cx="488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Self-directed learning from case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79712" y="538803"/>
            <a:ext cx="717654" cy="5692231"/>
            <a:chOff x="803256" y="703905"/>
            <a:chExt cx="717654" cy="5692231"/>
          </a:xfrm>
        </p:grpSpPr>
        <p:sp>
          <p:nvSpPr>
            <p:cNvPr id="4" name="Rectangle 3"/>
            <p:cNvSpPr/>
            <p:nvPr>
              <p:custDataLst>
                <p:tags r:id="rId4"/>
              </p:custDataLst>
            </p:nvPr>
          </p:nvSpPr>
          <p:spPr>
            <a:xfrm>
              <a:off x="836106" y="703905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5" name="Rectangle 4"/>
            <p:cNvSpPr/>
            <p:nvPr>
              <p:custDataLst>
                <p:tags r:id="rId5"/>
              </p:custDataLst>
            </p:nvPr>
          </p:nvSpPr>
          <p:spPr>
            <a:xfrm>
              <a:off x="803256" y="161602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6" name="Rectangle 5"/>
            <p:cNvSpPr/>
            <p:nvPr>
              <p:custDataLst>
                <p:tags r:id="rId6"/>
              </p:custDataLst>
            </p:nvPr>
          </p:nvSpPr>
          <p:spPr>
            <a:xfrm>
              <a:off x="836106" y="2539356"/>
              <a:ext cx="68480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7" name="Rectangle 6"/>
            <p:cNvSpPr/>
            <p:nvPr>
              <p:custDataLst>
                <p:tags r:id="rId7"/>
              </p:custDataLst>
            </p:nvPr>
          </p:nvSpPr>
          <p:spPr>
            <a:xfrm>
              <a:off x="855342" y="355666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8" name="Rectangle 7"/>
            <p:cNvSpPr/>
            <p:nvPr>
              <p:custDataLst>
                <p:tags r:id="rId8"/>
              </p:custDataLst>
            </p:nvPr>
          </p:nvSpPr>
          <p:spPr>
            <a:xfrm>
              <a:off x="841728" y="4479999"/>
              <a:ext cx="6463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 smtClean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9" name="Rectangle 8"/>
            <p:cNvSpPr/>
            <p:nvPr>
              <p:custDataLst>
                <p:tags r:id="rId9"/>
              </p:custDataLst>
            </p:nvPr>
          </p:nvSpPr>
          <p:spPr>
            <a:xfrm>
              <a:off x="836106" y="5472806"/>
              <a:ext cx="6463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CA" sz="5400" b="1" cap="all" dirty="0">
                  <a:ln w="9000" cmpd="sng">
                    <a:solidFill>
                      <a:srgbClr val="8064A2">
                        <a:shade val="50000"/>
                        <a:satMod val="12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8064A2">
                          <a:shade val="20000"/>
                          <a:satMod val="245000"/>
                        </a:srgbClr>
                      </a:gs>
                      <a:gs pos="43000">
                        <a:srgbClr val="8064A2">
                          <a:satMod val="255000"/>
                        </a:srgbClr>
                      </a:gs>
                      <a:gs pos="48000">
                        <a:srgbClr val="8064A2">
                          <a:shade val="85000"/>
                          <a:satMod val="255000"/>
                        </a:srgbClr>
                      </a:gs>
                      <a:gs pos="100000">
                        <a:srgbClr val="8064A2">
                          <a:shade val="20000"/>
                          <a:satMod val="245000"/>
                        </a:srgb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CA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59832" y="769635"/>
            <a:ext cx="532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Summarize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 key points of the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6034" y="1681756"/>
            <a:ext cx="4608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Narrow 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9831" y="2605086"/>
            <a:ext cx="4584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Analyze 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7330" y="3622399"/>
            <a:ext cx="464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Probe 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7332" y="4545728"/>
            <a:ext cx="4645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Plan management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" name="Slide 9 - SNAPPS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44743" y="5743671"/>
            <a:ext cx="487363" cy="48736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724128" y="2143421"/>
            <a:ext cx="2420615" cy="20776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is driven by the student</a:t>
            </a:r>
            <a:endParaRPr lang="en-C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951374"/>
      </p:ext>
    </p:extLst>
  </p:cSld>
  <p:clrMapOvr>
    <a:masterClrMapping/>
  </p:clrMapOvr>
  <p:transition spd="slow" advClick="0" advTm="2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4d816df7-2790-47a2-a1e1-355fbf8bdbc8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ARTICULATE_USED_PAGE_ORIENTATION" val="1"/>
  <p:tag name="ARTICULATE_USED_PAGE_SIZE" val="1"/>
  <p:tag name="TAG_BACKING_FORM_KEY" val="723510-c:\users\jaycee\documents\archive sashn\new\introduction to snapps.pptx"/>
  <p:tag name="ARTICULATE_PRESENTER_VERSION" val="7"/>
  <p:tag name="ARTICULATE_SLIDE_COUNT" val="1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dcb643e6f13e4a6e9964fdc084aca4c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f52deb3c6a0f43cdb173210895760ba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43b53a462b314057b4c46ea5cda55c3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0"/>
  <p:tag name="ELAPSEDTIME" val="22.642"/>
  <p:tag name="ARTICULATE_TITLE_TAG" val="Narrow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c759c664-fb0e-4e36-baa8-7d8d0470399d.emf"/>
  <p:tag name="ARTICULATE_CHARACTER_TYPE" val="illustrated"/>
  <p:tag name="ARTICULATE_CHARACTER_ID" val="Male 15"/>
  <p:tag name="ARTICULATE_CHARACTER_EXPRESSION" val="m15/m15_10_confused_head_front_standing.wmf"/>
  <p:tag name="ARTICULATE_CHARACTER_POSE" val="m15/m15_10_confused_body_front_standing.wmf"/>
  <p:tag name="ARTICULATE_CHARACTER_FLIP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3077f3a68a76482aadb70c4a46e09e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ada8e52dcd0143e2812025c670f402a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ccbd7b73802f4867b42d029bd0c3466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658319ec7d514ca39f91a07fb9a63c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de71504eefb94f2d89b09989f28713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8"/>
  <p:tag name="ELAPSEDTIME" val="9.272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1"/>
  <p:tag name="ELAPSEDTIME" val="33.462"/>
  <p:tag name="ARTICULATE_TITLE_TAG" val="Analyze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e09530f6-a1fe-4c94-87f5-38d877a7523e.emf"/>
  <p:tag name="ARTICULATE_CHARACTER_TYPE" val="illustrated"/>
  <p:tag name="ARTICULATE_CHARACTER_ID" val="Male 15"/>
  <p:tag name="ARTICULATE_CHARACTER_EXPRESSION" val="m15/m15_10_confused_head_front_standing.wmf"/>
  <p:tag name="ARTICULATE_CHARACTER_POSE" val="m15/m15_10_confused_body_front_standing.wmf"/>
  <p:tag name="ARTICULATE_CHARACTER_FLIP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946da81c1b2a4657b71b6b213660a89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01e7d64a24af4ec1aedc5c4ed4372ba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bf1d0ad123ed4bc487e9d3b0a6a1952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25dd1898e96646869db62d0a3f9ab5eb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5cbb9e1fa1d647c79f20c52ec628940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ef5113fd03b34131bec222a3ec225c8b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2"/>
  <p:tag name="ELAPSEDTIME" val="44.192"/>
  <p:tag name="ARTICULATE_TITLE_TAG" val="Probe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9a45c967-bf73-4c57-a10c-f44b7bb130e6.emf"/>
  <p:tag name="ARTICULATE_CHARACTER_TYPE" val="illustrated"/>
  <p:tag name="ARTICULATE_CHARACTER_ID" val="Female 17"/>
  <p:tag name="ARTICULATE_CHARACTER_EXPRESSION" val="17/f17_3_talking_head_side_standing.wmf"/>
  <p:tag name="ARTICULATE_CHARACTER_POSE" val="17/f17_5_suprised_body_side_standing.wmf"/>
  <p:tag name="ARTICULATE_CHARACTER_FLIP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ELAPSEDTIME" val="39.542"/>
  <p:tag name="ARTICULATE_TITLE_TAG" val="What? Why? Longer?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2b3901f5-e7f1-4b36-b651-cd8dcb9c99b2.emf"/>
  <p:tag name="ARTICULATE_CHARACTER_TYPE" val="illustrated"/>
  <p:tag name="ARTICULATE_CHARACTER_ID" val="Male 15"/>
  <p:tag name="ARTICULATE_CHARACTER_EXPRESSION" val="m15/m15_3_talking_head_side_standing.wmf"/>
  <p:tag name="ARTICULATE_CHARACTER_POSE" val="m15/m15_2_happy_body_side_standing.wmf"/>
  <p:tag name="ARTICULATE_CHARACTER_FLIP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37f7e1b3912040bc89f53b1e876d3e7b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4040ed4c71594dd3bb5eab54dc8994dc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edb2f93544bf48ca8a52adfca5b43bf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27844cd3ee2a4198a5dd3c108b14f13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88d069d3137342dd97484faf6b3c020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7101ff345a1845e6868352f8b1ec971f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3"/>
  <p:tag name="ELAPSEDTIME" val="25.622"/>
  <p:tag name="ARTICULATE_TITLE_TAG" val="Plan Management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ca429e4e-4a5a-41d1-8381-767a9bb90682.emf"/>
  <p:tag name="ARTICULATE_CHARACTER_TYPE" val="illustrated"/>
  <p:tag name="ARTICULATE_CHARACTER_ID" val="Male 15"/>
  <p:tag name="ARTICULATE_CHARACTER_EXPRESSION" val="m15/m15_3_talking_head_side_standing.wmf"/>
  <p:tag name="ARTICULATE_CHARACTER_POSE" val="m15/m15_3_talking_body_side_standing.wmf"/>
  <p:tag name="ARTICULATE_CHARACTER_FLIP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165ff115-c4df-40ce-91b8-990073cff240.emf"/>
  <p:tag name="ARTICULATE_CHARACTER_TYPE" val="illustrated"/>
  <p:tag name="ARTICULATE_CHARACTER_ID" val="Female 17"/>
  <p:tag name="ARTICULATE_CHARACTER_EXPRESSION" val="17/f17_1_neutral_head_side_standing.wmf"/>
  <p:tag name="ARTICULATE_CHARACTER_POSE" val="17/f17_1_neutral_body_side_standing.wmf"/>
  <p:tag name="ARTICULATE_CHARACTER_FLIP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a7cd6bdf-0a4d-4bea-8ff2-8941fd647324.emf"/>
  <p:tag name="ARTICULATE_CHARACTER_TYPE" val="illustrated"/>
  <p:tag name="ARTICULATE_CHARACTER_ID" val="Female 17"/>
  <p:tag name="ARTICULATE_CHARACTER_EXPRESSION" val="17/f17_37_neutral_head_front_sitting.wmf"/>
  <p:tag name="ARTICULATE_CHARACTER_POSE" val="17/f17_31_neutral_body_front_sitting.wmf"/>
  <p:tag name="ARTICULATE_CHARACTER_FLIP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96e2928685ab48418eab2ed66952f8fb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b04e4215b04d4a6d85d9990a6874c15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96d18dd4cf004f5ba8bbfa05b471fa4b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78cef0fc678b4dedae1d180eada0dc5f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32c1d59bab954a0b8848dea7ec87472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a8d2fa147f5745a5a193b6b6ea84459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4"/>
  <p:tag name="ELAPSEDTIME" val="28.942"/>
  <p:tag name="ARTICULATE_TITLE_TAG" val="Self-directed Learning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ff437b22-fd67-4d12-90d3-70d3185a5692.emf"/>
  <p:tag name="ARTICULATE_CHARACTER_TYPE" val="illustrated"/>
  <p:tag name="ARTICULATE_CHARACTER_ID" val="Male 15"/>
  <p:tag name="ARTICULATE_CHARACTER_EXPRESSION" val="m15/m15_4_thinking_head_front_standing.wmf"/>
  <p:tag name="ARTICULATE_CHARACTER_POSE" val="m15/m15_24_papers_body_front_standing.wmf"/>
  <p:tag name="ARTICULATE_CHARACTER_FLIP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dcc9ca2e-8250-4d93-8731-2b1f8a0534b8.emf"/>
  <p:tag name="ARTICULATE_CHARACTER_TYPE" val="illustrated"/>
  <p:tag name="ARTICULATE_CHARACTER_ID" val="Female 17"/>
  <p:tag name="ARTICULATE_CHARACTER_EXPRESSION" val="17/f17_4_thinking_head_side_standing.wmf"/>
  <p:tag name="ARTICULATE_CHARACTER_POSE" val="17/f17_10_confused_body_side_standing.wmf"/>
  <p:tag name="ARTICULATE_CHARACTER_FLIP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234bbc14f85d413d83740c68245635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9"/>
  <p:tag name="ELAPSEDTIME" val="42.992"/>
  <p:tag name="ARTICULATE_TITLE_TAG" val="Summarize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7dd4e62a806d4ccd9762ce7c10ef81e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32c1331c13d6415c91c8ee63d4f8e7fc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0c7ca05f7d7f418986899c3971cc7aa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c8b13a8310f64f6dbc2dc5e6bf422fd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9ced278631f942e2ad5e92ee1f2a286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5"/>
  <p:tag name="ELAPSEDTIME" val="21.552"/>
  <p:tag name="ARTICULATE_TITLE_TAG" val="SNAPPS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700cab603a9449cca0972391d1dfc0b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a4cd422755f64488aec76f83ca4df81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6a0a27202cf3456cbacaccd62853ae0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3c419b042d6c42b1a0dfd0708ac3d4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2489af27-d0b6-4f85-b63c-aca268028b44.emf"/>
  <p:tag name="ARTICULATE_CHARACTER_TYPE" val="illustrated"/>
  <p:tag name="ARTICULATE_CHARACTER_ID" val="Male 15"/>
  <p:tag name="ARTICULATE_CHARACTER_EXPRESSION" val="m15/m15_3_talking_head_front_standing.wmf"/>
  <p:tag name="ARTICULATE_CHARACTER_POSE" val="m15/m15_3_talking_body_front_standing.wmf"/>
  <p:tag name="ARTICULATE_CHARACTER_FLIP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b30128c83d6046c3a5588c9a4408f30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388fdf35a8394505a24beb53c78b979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8"/>
  <p:tag name="ELAPSEDTIME" val="11.962"/>
  <p:tag name="ARTICULATE_TITLE_TAG" val="Practicing the Approach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f3d5bdb4-37d3-4cee-a419-016a7c73f5e8.emf"/>
  <p:tag name="ARTICULATE_CHARACTER_TYPE" val="illustrated"/>
  <p:tag name="ARTICULATE_CHARACTER_ID" val="Female 17"/>
  <p:tag name="ARTICULATE_CHARACTER_EXPRESSION" val="17/f17_38_happy_head_side_sitting.wmf"/>
  <p:tag name="ARTICULATE_CHARACTER_POSE" val="17/f17_31_neutral_body_side_sitting.wmf"/>
  <p:tag name="ARTICULATE_CHARACTER_FLIP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e904a2cf-36d5-4e1c-9bdd-e36e3e511aad.emf"/>
  <p:tag name="ARTICULATE_CHARACTER_TYPE" val="illustrated"/>
  <p:tag name="ARTICULATE_CHARACTER_ID" val="Male 15"/>
  <p:tag name="ARTICULATE_CHARACTER_EXPRESSION" val="m15/m15_2_happy_head_side_standing.wmf"/>
  <p:tag name="ARTICULATE_CHARACTER_POSE" val="m15/m15_4_thinking_body_side_standing.wmf"/>
  <p:tag name="ARTICULATE_CHARACTER_FLIP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1"/>
  <p:tag name="ELAPSEDTIME" val="51.982"/>
  <p:tag name="ARTICULATE_TITLE_TAG" val="Student Role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a96b6b67-d0e5-4250-9493-71b001f94b80.emf"/>
  <p:tag name="ARTICULATE_CHARACTER_TYPE" val="illustrated"/>
  <p:tag name="ARTICULATE_CHARACTER_ID" val="Male 15"/>
  <p:tag name="ARTICULATE_CHARACTER_EXPRESSION" val="m15/m15_3_talking_head_front_standing.wmf"/>
  <p:tag name="ARTICULATE_CHARACTER_POSE" val="m15/m15_3_talking_body_front_standing.wmf"/>
  <p:tag name="ARTICULATE_CHARACTER_FLIP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2"/>
  <p:tag name="ELAPSEDTIME" val="75.542"/>
  <p:tag name="ARTICULATE_TITLE_TAG" val="Preceptor Role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CHARACTER_FILE" val=".\characters\af456f3b-597a-46e2-8047-814a9e81d7a3.emf"/>
  <p:tag name="ARTICULATE_CHARACTER_TYPE" val="illustrated"/>
  <p:tag name="ARTICULATE_CHARACTER_ID" val="Female 17"/>
  <p:tag name="ARTICULATE_CHARACTER_EXPRESSION" val="17/f17_4_thinking_head_front_standing.wmf"/>
  <p:tag name="ARTICULATE_CHARACTER_POSE" val="17/f17_9_worried_body_front_standing.wmf"/>
  <p:tag name="ARTICULATE_CHARACTER_FLIP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3"/>
  <p:tag name="ELAPSEDTIME" val="34.112"/>
  <p:tag name="ARTICULATE_TITLE_TAG" val="SNAPP Features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33a5239902db4724a16bdad64fa3254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6"/>
  <p:tag name="ARTICULATE_TITLE_TAG" val="Conclusion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4"/>
  <p:tag name="ARTICULATE_TITLE_TAG" val="Resources"/>
  <p:tag name="ARTICULATE_NAV_LEVEL" val="1"/>
  <p:tag name="ARTICULATE_SLIDE_PRESENTER_GUID" val="8a96f485-0018-4b06-97b6-64513044f7b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d978e466acd042eab4a81195297d89c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2f58c1a46dd146d8bab33f3f789a5673"/>
</p:tagLst>
</file>

<file path=ppt/theme/theme1.xml><?xml version="1.0" encoding="utf-8"?>
<a:theme xmlns:a="http://schemas.openxmlformats.org/drawingml/2006/main" name="Purpl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skatchewan Polytechnic [Read-Only]" id="{D001E237-8907-4E59-AFB0-E898CE4BFA13}" vid="{BE96A269-9EB5-473E-8A5F-7934B97FED6B}"/>
    </a:ext>
  </a:extLst>
</a:theme>
</file>

<file path=ppt/theme/theme2.xml><?xml version="1.0" encoding="utf-8"?>
<a:theme xmlns:a="http://schemas.openxmlformats.org/drawingml/2006/main" name="Blu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skatchewan Polytechnic_PPT Arial [Read-Only]" id="{E668517A-55F7-4365-8EC3-F042B5FA6787}" vid="{9B8A22AC-9849-4898-A8A4-2C74D19B25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53B710C0F1FB4F89E656DED371F5CB" ma:contentTypeVersion="0" ma:contentTypeDescription="Create a new document." ma:contentTypeScope="" ma:versionID="7cadfd96d3b6d389bcc3e6cc0fc9a88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ae53d147369609339da0000e6a4a43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8D2EEE-F65E-45CD-8B5B-21C78AFFE4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1E3064-30D4-416A-BA16-57E4BFA491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63C6AB1-2D45-4B8B-8906-99A70C4E150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17759</TotalTime>
  <Words>388</Words>
  <Application>Microsoft Office PowerPoint</Application>
  <PresentationFormat>On-screen Show (4:3)</PresentationFormat>
  <Paragraphs>117</Paragraphs>
  <Slides>17</Slides>
  <Notes>17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Purple Theme</vt:lpstr>
      <vt:lpstr>Blue Theme</vt:lpstr>
      <vt:lpstr>Introduction to SNAPPS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Tell me and I forget. Teach me and I remember. Involve me and I learn.   </vt:lpstr>
      <vt:lpstr>   </vt:lpstr>
    </vt:vector>
  </TitlesOfParts>
  <Company>Saskatchewan Polytechnic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SNAPPS</dc:title>
  <dc:subject>Introduction to an approach to student case presentations.</dc:subject>
  <dc:creator>jaycee;J. Bruce</dc:creator>
  <cp:keywords>Preceptor Professional Development</cp:keywords>
  <cp:lastModifiedBy>jaycee</cp:lastModifiedBy>
  <cp:revision>135</cp:revision>
  <dcterms:created xsi:type="dcterms:W3CDTF">2016-12-19T22:02:12Z</dcterms:created>
  <dcterms:modified xsi:type="dcterms:W3CDTF">2017-05-04T17:14:13Z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Presentation1</vt:lpwstr>
  </property>
  <property fmtid="{D5CDD505-2E9C-101B-9397-08002B2CF9AE}" pid="3" name="ArticulateProjectVersion">
    <vt:lpwstr>7</vt:lpwstr>
  </property>
  <property fmtid="{D5CDD505-2E9C-101B-9397-08002B2CF9AE}" pid="4" name="ArticulateUseProject">
    <vt:lpwstr>1</vt:lpwstr>
  </property>
  <property fmtid="{D5CDD505-2E9C-101B-9397-08002B2CF9AE}" pid="5" name="ContentTypeId">
    <vt:lpwstr>0x010100D353B710C0F1FB4F89E656DED371F5CB</vt:lpwstr>
  </property>
  <property fmtid="{D5CDD505-2E9C-101B-9397-08002B2CF9AE}" pid="6" name="ArticulateGUID">
    <vt:lpwstr>B743E87A-9D3D-4FC2-8EBD-48D61D51664B</vt:lpwstr>
  </property>
  <property fmtid="{D5CDD505-2E9C-101B-9397-08002B2CF9AE}" pid="7" name="ArticulateProjectFull">
    <vt:lpwstr>C:\Users\jaycee\Documents\archive SASHN\new\Introduction to SNAPPS.ppta</vt:lpwstr>
  </property>
</Properties>
</file>